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78" r:id="rId6"/>
    <p:sldId id="267" r:id="rId7"/>
    <p:sldId id="261" r:id="rId8"/>
    <p:sldId id="263" r:id="rId9"/>
    <p:sldId id="280" r:id="rId10"/>
    <p:sldId id="285" r:id="rId11"/>
    <p:sldId id="291" r:id="rId12"/>
    <p:sldId id="284" r:id="rId13"/>
    <p:sldId id="287" r:id="rId14"/>
    <p:sldId id="288" r:id="rId15"/>
    <p:sldId id="289" r:id="rId16"/>
    <p:sldId id="290" r:id="rId17"/>
  </p:sldIdLst>
  <p:sldSz cx="9144000" cy="6858000" type="screen4x3"/>
  <p:notesSz cx="6808788" cy="99393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BDF50-4AD2-4FA2-A440-D8EA7DB73AEA}" type="datetimeFigureOut">
              <a:rPr lang="sl-SI" smtClean="0"/>
              <a:pPr/>
              <a:t>20.10.2017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0E271-491E-4B8D-9C6C-BE09A4D2A78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31330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C0DA1-AD06-4474-8BD2-7279A3A3B101}" type="datetimeFigureOut">
              <a:rPr lang="sl-SI" smtClean="0"/>
              <a:pPr/>
              <a:t>20.10.2017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B5873-89D0-4173-B1B1-94E5E168BE2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156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06D0-843D-4ED7-AF19-B2A95198507C}" type="datetimeFigureOut">
              <a:rPr lang="sl-SI" smtClean="0"/>
              <a:pPr/>
              <a:t>20.10.2017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CED-930A-4F4E-AAD6-A3FF2BC5A8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06D0-843D-4ED7-AF19-B2A95198507C}" type="datetimeFigureOut">
              <a:rPr lang="sl-SI" smtClean="0"/>
              <a:pPr/>
              <a:t>20.10.2017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CED-930A-4F4E-AAD6-A3FF2BC5A8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06D0-843D-4ED7-AF19-B2A95198507C}" type="datetimeFigureOut">
              <a:rPr lang="sl-SI" smtClean="0"/>
              <a:pPr/>
              <a:t>20.10.2017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CED-930A-4F4E-AAD6-A3FF2BC5A8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68D1-594B-425C-9A62-F142B66322B6}" type="datetimeFigureOut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20.10.2017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6AB51-6416-4CAA-8781-0992B2DFC679}" type="slidenum">
              <a:rPr lang="sl-SI">
                <a:solidFill>
                  <a:srgbClr val="99999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22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06D0-843D-4ED7-AF19-B2A95198507C}" type="datetimeFigureOut">
              <a:rPr lang="sl-SI" smtClean="0"/>
              <a:pPr/>
              <a:t>20.10.2017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CED-930A-4F4E-AAD6-A3FF2BC5A8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06D0-843D-4ED7-AF19-B2A95198507C}" type="datetimeFigureOut">
              <a:rPr lang="sl-SI" smtClean="0"/>
              <a:pPr/>
              <a:t>20.10.2017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CED-930A-4F4E-AAD6-A3FF2BC5A8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06D0-843D-4ED7-AF19-B2A95198507C}" type="datetimeFigureOut">
              <a:rPr lang="sl-SI" smtClean="0"/>
              <a:pPr/>
              <a:t>20.10.2017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CED-930A-4F4E-AAD6-A3FF2BC5A8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06D0-843D-4ED7-AF19-B2A95198507C}" type="datetimeFigureOut">
              <a:rPr lang="sl-SI" smtClean="0"/>
              <a:pPr/>
              <a:t>20.10.2017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CED-930A-4F4E-AAD6-A3FF2BC5A8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06D0-843D-4ED7-AF19-B2A95198507C}" type="datetimeFigureOut">
              <a:rPr lang="sl-SI" smtClean="0"/>
              <a:pPr/>
              <a:t>20.10.2017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CED-930A-4F4E-AAD6-A3FF2BC5A8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06D0-843D-4ED7-AF19-B2A95198507C}" type="datetimeFigureOut">
              <a:rPr lang="sl-SI" smtClean="0"/>
              <a:pPr/>
              <a:t>20.10.2017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CED-930A-4F4E-AAD6-A3FF2BC5A8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06D0-843D-4ED7-AF19-B2A95198507C}" type="datetimeFigureOut">
              <a:rPr lang="sl-SI" smtClean="0"/>
              <a:pPr/>
              <a:t>20.10.2017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CED-930A-4F4E-AAD6-A3FF2BC5A8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06D0-843D-4ED7-AF19-B2A95198507C}" type="datetimeFigureOut">
              <a:rPr lang="sl-SI" smtClean="0"/>
              <a:pPr/>
              <a:t>20.10.2017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CED-930A-4F4E-AAD6-A3FF2BC5A8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E06D0-843D-4ED7-AF19-B2A95198507C}" type="datetimeFigureOut">
              <a:rPr lang="sl-SI" smtClean="0"/>
              <a:pPr/>
              <a:t>20.10.2017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37CED-930A-4F4E-AAD6-A3FF2BC5A86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1"/>
                </a:solidFill>
              </a:rPr>
              <a:t>Uredba </a:t>
            </a:r>
            <a:r>
              <a:rPr lang="sl-SI" b="1" dirty="0">
                <a:solidFill>
                  <a:schemeClr val="accent1"/>
                </a:solidFill>
              </a:rPr>
              <a:t>o spremembah in dopolnitvah Uredbe o ravnanju z embalažo in odpadno embalažo (Ur.l. RS, št. 35/17)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b="1" dirty="0" smtClean="0">
                <a:solidFill>
                  <a:schemeClr val="accent3"/>
                </a:solidFill>
              </a:rPr>
              <a:t>mag. Jana Miklavčič, Sektor za odpadke</a:t>
            </a:r>
          </a:p>
          <a:p>
            <a:r>
              <a:rPr lang="sl-SI" b="1" dirty="0" smtClean="0">
                <a:solidFill>
                  <a:schemeClr val="accent3"/>
                </a:solidFill>
              </a:rPr>
              <a:t>Direktorat za okolje</a:t>
            </a:r>
          </a:p>
          <a:p>
            <a:r>
              <a:rPr lang="en-US" b="1" dirty="0" err="1" smtClean="0">
                <a:solidFill>
                  <a:schemeClr val="accent3"/>
                </a:solidFill>
              </a:rPr>
              <a:t>Ministr</a:t>
            </a:r>
            <a:r>
              <a:rPr lang="sl-SI" b="1" dirty="0" err="1" smtClean="0">
                <a:solidFill>
                  <a:schemeClr val="accent3"/>
                </a:solidFill>
              </a:rPr>
              <a:t>stvo</a:t>
            </a:r>
            <a:r>
              <a:rPr lang="sl-SI" b="1" dirty="0" smtClean="0">
                <a:solidFill>
                  <a:schemeClr val="accent3"/>
                </a:solidFill>
              </a:rPr>
              <a:t> za okolje in prostor Republike Slovenije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sl-SI" b="1" dirty="0" smtClean="0"/>
          </a:p>
          <a:p>
            <a:r>
              <a:rPr lang="sl-SI" b="1" dirty="0" smtClean="0"/>
              <a:t>Moravske </a:t>
            </a:r>
            <a:r>
              <a:rPr lang="sl-SI" b="1" dirty="0" smtClean="0"/>
              <a:t>toplice</a:t>
            </a:r>
            <a:r>
              <a:rPr lang="sl-SI" b="1" smtClean="0"/>
              <a:t>, </a:t>
            </a:r>
            <a:r>
              <a:rPr lang="sl-SI" b="1" smtClean="0"/>
              <a:t>20.10</a:t>
            </a:r>
            <a:r>
              <a:rPr lang="sl-SI" b="1" smtClean="0"/>
              <a:t>.2017</a:t>
            </a:r>
            <a:endParaRPr lang="sl-SI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0" y="145371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sl-SI" sz="2800" b="1" u="sng" dirty="0" smtClean="0">
                <a:solidFill>
                  <a:srgbClr val="0070C0"/>
                </a:solidFill>
              </a:rPr>
              <a:t>Spremembe in dopolnitve, ki se nanašajo na obveznosti IJS in DROE:</a:t>
            </a:r>
            <a:r>
              <a:rPr lang="sl-SI" sz="2800" b="1" dirty="0"/>
              <a:t> </a:t>
            </a:r>
            <a:endParaRPr lang="sl-SI" sz="2800" b="1" dirty="0" smtClean="0"/>
          </a:p>
          <a:p>
            <a:pPr algn="just" hangingPunct="0"/>
            <a:endParaRPr lang="sl-SI" sz="2400" dirty="0" smtClean="0"/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sl-SI" sz="2400" dirty="0" smtClean="0"/>
              <a:t>IJS mora zagotoviti ločeno zbiranje OE v skladu s predpisom,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sl-SI" sz="2400" dirty="0" smtClean="0"/>
              <a:t>IJS zagotoviti možnost </a:t>
            </a:r>
            <a:r>
              <a:rPr lang="sl-SI" sz="2400" dirty="0"/>
              <a:t>prepuščanja odpadne </a:t>
            </a:r>
            <a:r>
              <a:rPr lang="sl-SI" sz="2400" dirty="0" smtClean="0"/>
              <a:t>embalaže, ki ni komunalna odpadna embalaža iz trgovinske in storitvene dejavnosti,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endParaRPr lang="sl-SI" sz="2400" dirty="0" smtClean="0"/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sl-SI" sz="2400" dirty="0" smtClean="0"/>
              <a:t>v z</a:t>
            </a:r>
            <a:r>
              <a:rPr lang="x-none" sz="2400" smtClean="0"/>
              <a:t>birnem </a:t>
            </a:r>
            <a:r>
              <a:rPr lang="x-none" sz="2400"/>
              <a:t>centru </a:t>
            </a:r>
            <a:r>
              <a:rPr lang="sl-SI" sz="2400" dirty="0" smtClean="0"/>
              <a:t>in centru </a:t>
            </a:r>
            <a:r>
              <a:rPr lang="sl-SI" sz="2400" dirty="0"/>
              <a:t>za ravnanje s komunalnimi odpadki </a:t>
            </a:r>
            <a:r>
              <a:rPr lang="x-none" sz="2400" smtClean="0"/>
              <a:t>zagotoviti </a:t>
            </a:r>
            <a:r>
              <a:rPr lang="x-none" sz="2400"/>
              <a:t>tako velik skladiščni prostor, da lahko vsaj 14 dni predhodno skladišči ločeno zbrano odpadno </a:t>
            </a:r>
            <a:r>
              <a:rPr lang="x-none" sz="2400" smtClean="0"/>
              <a:t>embalažo</a:t>
            </a:r>
            <a:r>
              <a:rPr lang="sl-SI" sz="2400" dirty="0"/>
              <a:t> </a:t>
            </a:r>
            <a:r>
              <a:rPr lang="sl-SI" sz="2400" dirty="0" smtClean="0"/>
              <a:t>in izločena OE s sortiranjem iz mešanih komunalnih odpadkov.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endParaRPr lang="sl-SI" sz="2400" dirty="0" smtClean="0"/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sl-SI" sz="2400" dirty="0" smtClean="0"/>
              <a:t>IJS mora </a:t>
            </a:r>
            <a:r>
              <a:rPr lang="sl-SI" sz="2400" dirty="0"/>
              <a:t>omogočiti družbi za ravnanje z odpadno embalažo, da redno prevzema odpadno embalažo v zbirnem centru in centru za ravnanje s komunalnimi </a:t>
            </a:r>
            <a:r>
              <a:rPr lang="sl-SI" sz="2400" dirty="0" smtClean="0"/>
              <a:t>odpadki (v deležu), ločeno zbrano OE in izločeno iz sortiranja </a:t>
            </a:r>
            <a:r>
              <a:rPr lang="sl-SI" sz="2400" dirty="0" err="1" smtClean="0"/>
              <a:t>mko</a:t>
            </a:r>
            <a:r>
              <a:rPr lang="sl-SI" sz="2400" dirty="0" smtClean="0"/>
              <a:t>, DROE jo mora prevzemati.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19878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Autofit/>
          </a:bodyPr>
          <a:lstStyle/>
          <a:p>
            <a:pPr marL="285750" indent="-285750" algn="just" hangingPunct="0"/>
            <a:r>
              <a:rPr lang="sl-SI" sz="2400" dirty="0" smtClean="0"/>
              <a:t>Od 1. januarja do 30. junija tekočega koledarskega leta mora izvajalec javne službe vsaki od DROE zagotoviti prevzem odpadne embalaže v deležih, določenih za preteklo koledarsko leto, DROE jo mora prevzemati. </a:t>
            </a:r>
          </a:p>
          <a:p>
            <a:pPr marL="285750" indent="-285750" algn="just" hangingPunct="0"/>
            <a:r>
              <a:rPr lang="sl-SI" sz="2400" dirty="0" smtClean="0"/>
              <a:t>Od 1. julija do 31. decembra tekočega koledarskega leta mora izvajalec javne službe vsaki od DROE zagotoviti prevzem odpadne embalaže v deležih, določenih za to tekoče koledarsko leto,….v celem letu mora biti OE prevzeta v določenih deležih za zadevno koledarsko leto, DROE jo mora prevzemati. </a:t>
            </a:r>
          </a:p>
          <a:p>
            <a:pPr marL="285750" indent="-285750" algn="just" hangingPunct="0"/>
            <a:r>
              <a:rPr lang="sl-SI" sz="2400" dirty="0" smtClean="0"/>
              <a:t>IJS </a:t>
            </a:r>
            <a:r>
              <a:rPr lang="sl-SI" sz="2400" dirty="0" smtClean="0">
                <a:solidFill>
                  <a:srgbClr val="FF0000"/>
                </a:solidFill>
              </a:rPr>
              <a:t>najpozneje deseti dan </a:t>
            </a:r>
            <a:r>
              <a:rPr lang="sl-SI" sz="2400" dirty="0" smtClean="0"/>
              <a:t>tekočega koledarskega meseca pisno ali elektronsko obvestiti vse družbe za ravnanje z odpadno embalažo in pristojnega inšpektorja o količinah zbrane odpadne embalaže in o količinah odpadne embalaže, izločene iz mešanih komunalnih odpadkov v preteklem koledarskem mesecu po embalažnih materialih iz priloge 2B te uredbe.</a:t>
            </a:r>
          </a:p>
          <a:p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Autofit/>
          </a:bodyPr>
          <a:lstStyle/>
          <a:p>
            <a:pPr marL="285750" indent="-285750" algn="just" hangingPunct="0"/>
            <a:r>
              <a:rPr lang="sl-SI" sz="2000" dirty="0"/>
              <a:t>Če količina odpadne embalaže </a:t>
            </a:r>
            <a:r>
              <a:rPr lang="sl-SI" sz="2000" dirty="0">
                <a:solidFill>
                  <a:srgbClr val="FF0000"/>
                </a:solidFill>
              </a:rPr>
              <a:t>presega 80 % </a:t>
            </a:r>
            <a:r>
              <a:rPr lang="sl-SI" sz="2000" dirty="0"/>
              <a:t>glede na zmogljivost zbirnega centra ali hkrati zmogljivost objekta za skladiščenje odpadne embalaže, mora o tem v treh delovnih dneh pisno ali elektronsko obvestiti DROE in pristojnega inšpektorja.</a:t>
            </a:r>
          </a:p>
          <a:p>
            <a:pPr marL="285750" indent="-285750" algn="just" hangingPunct="0"/>
            <a:r>
              <a:rPr lang="sl-SI" sz="2000" dirty="0"/>
              <a:t>DROE od vsakega izvajalca javne službe prevzame OE najmanj enkrat mesečno, v primeru prejema obvestila IJS pa v dveh delovnih dneh po prejemu obvestila.</a:t>
            </a:r>
          </a:p>
          <a:p>
            <a:pPr marL="0" indent="0" algn="just">
              <a:buNone/>
            </a:pPr>
            <a:endParaRPr lang="sl-SI" sz="2000" dirty="0" smtClean="0"/>
          </a:p>
          <a:p>
            <a:pPr marL="0" indent="0" algn="just">
              <a:buNone/>
            </a:pPr>
            <a:r>
              <a:rPr lang="sl-SI" sz="2000" dirty="0" smtClean="0"/>
              <a:t>Izpolnjevanje </a:t>
            </a:r>
            <a:r>
              <a:rPr lang="sl-SI" sz="2000" dirty="0"/>
              <a:t>obveznosti IJS o oddaji OE in obveznosti prevzema OE DROE v določenih deležih se ugotavlja na podlagi naslednjih podatkov:</a:t>
            </a:r>
          </a:p>
          <a:p>
            <a:pPr algn="just"/>
            <a:r>
              <a:rPr lang="sl-SI" sz="2000" dirty="0"/>
              <a:t>IJS </a:t>
            </a:r>
            <a:r>
              <a:rPr lang="sl-SI" sz="2000" u="sng" dirty="0"/>
              <a:t>obvestila </a:t>
            </a:r>
            <a:r>
              <a:rPr lang="sl-SI" sz="2000" dirty="0"/>
              <a:t>iz tekočega meseca, podatkov iz </a:t>
            </a:r>
            <a:r>
              <a:rPr lang="sl-SI" sz="2000" u="sng" dirty="0" smtClean="0"/>
              <a:t>evidenc </a:t>
            </a:r>
            <a:r>
              <a:rPr lang="sl-SI" sz="2000" u="sng" dirty="0"/>
              <a:t>in letnega poročanja </a:t>
            </a:r>
            <a:r>
              <a:rPr lang="sl-SI" sz="2000" dirty="0"/>
              <a:t>IJS zbiranja in obdelave, letnega poročila DROE in </a:t>
            </a:r>
            <a:r>
              <a:rPr lang="sl-SI" sz="2000" u="sng" dirty="0"/>
              <a:t>evidenčnih listov</a:t>
            </a:r>
            <a:r>
              <a:rPr lang="sl-SI" sz="2000" dirty="0"/>
              <a:t> iz predpisa, ki ureja odpadke, o pošiljkah odpadne embalaže, ki jo izvajalec javne službe odda DROE.</a:t>
            </a:r>
          </a:p>
          <a:p>
            <a:pPr algn="just"/>
            <a:endParaRPr lang="sl-SI" sz="2000" dirty="0" smtClean="0"/>
          </a:p>
          <a:p>
            <a:pPr algn="just">
              <a:buNone/>
            </a:pPr>
            <a:endParaRPr lang="sl-SI" sz="2000" dirty="0"/>
          </a:p>
          <a:p>
            <a:pPr algn="just"/>
            <a:endParaRPr lang="sl-SI" sz="2000" dirty="0"/>
          </a:p>
        </p:txBody>
      </p:sp>
      <p:sp>
        <p:nvSpPr>
          <p:cNvPr id="4" name="Ograda vsebine 2"/>
          <p:cNvSpPr txBox="1">
            <a:spLocks/>
          </p:cNvSpPr>
          <p:nvPr/>
        </p:nvSpPr>
        <p:spPr>
          <a:xfrm>
            <a:off x="457200" y="3068960"/>
            <a:ext cx="8229600" cy="305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581128"/>
            <a:ext cx="3024336" cy="23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4940" y="6309320"/>
            <a:ext cx="246906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14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80528" y="0"/>
            <a:ext cx="9577064" cy="994122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0070C0"/>
                </a:solidFill>
              </a:rPr>
              <a:t>Popravljalni ukrepi glede embalaže in odpadne embalaže iz revizijskega poročila Računskega sodišča »Ravnanje s komunalnimi odpadki«</a:t>
            </a:r>
            <a:endParaRPr lang="sl-SI" sz="28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>
            <a:noAutofit/>
          </a:bodyPr>
          <a:lstStyle/>
          <a:p>
            <a:pPr algn="just"/>
            <a:r>
              <a:rPr lang="sl-SI" sz="2000" dirty="0" smtClean="0"/>
              <a:t>Opredelitev stroškov med IJS in DROE</a:t>
            </a:r>
          </a:p>
          <a:p>
            <a:pPr algn="just"/>
            <a:r>
              <a:rPr lang="sl-SI" sz="2000" dirty="0" smtClean="0"/>
              <a:t>pravna podlaga za vzpostavitve </a:t>
            </a:r>
            <a:r>
              <a:rPr lang="sl-SI" sz="2000" dirty="0" smtClean="0">
                <a:solidFill>
                  <a:srgbClr val="FF0000"/>
                </a:solidFill>
              </a:rPr>
              <a:t>evidence vseh oseb</a:t>
            </a:r>
            <a:r>
              <a:rPr lang="sl-SI" sz="2000" dirty="0" smtClean="0"/>
              <a:t>, ki dajejo embalažo v promet, in zbiranja podatkov o skupni masi embalaže, dane v promet, po vrstah embalažnih materialov in v posameznem koledarskem letu ne glede na maso dane E na trg. Nad 15.000 kg se poroča FURS, ker so to zavezanci za okoljsko dajatev. Pod to mejo se bo poročalo na ARSO.</a:t>
            </a:r>
          </a:p>
          <a:p>
            <a:pPr algn="just"/>
            <a:r>
              <a:rPr lang="sl-SI" sz="2000" dirty="0" smtClean="0">
                <a:solidFill>
                  <a:srgbClr val="FF0000"/>
                </a:solidFill>
              </a:rPr>
              <a:t>Stroški </a:t>
            </a:r>
            <a:r>
              <a:rPr lang="sl-SI" sz="2000" dirty="0" smtClean="0"/>
              <a:t>plačevanja pa se ne glede na poročevalske obveznosti ne spreminjajo in ostaja obveznost plačevanja stroškov kot do sedaj nad </a:t>
            </a:r>
            <a:r>
              <a:rPr lang="sl-SI" sz="2000" smtClean="0"/>
              <a:t>15.000 kg letno</a:t>
            </a:r>
            <a:r>
              <a:rPr lang="sl-SI" sz="2000" dirty="0" smtClean="0"/>
              <a:t>. </a:t>
            </a:r>
          </a:p>
          <a:p>
            <a:pPr algn="just"/>
            <a:r>
              <a:rPr lang="sl-SI" sz="2000" dirty="0" smtClean="0"/>
              <a:t>Podani predlogi za znižanje praga za plačilo stroškov ravnanja z odpadno embalažo  - ocenjujemo da bi imelo negativen vpliv predvsem na poslovanje srednjih, malih in </a:t>
            </a:r>
            <a:r>
              <a:rPr lang="sl-SI" sz="2000" dirty="0" err="1" smtClean="0"/>
              <a:t>mikro</a:t>
            </a:r>
            <a:r>
              <a:rPr lang="sl-SI" sz="2000" dirty="0" smtClean="0"/>
              <a:t> podjetij </a:t>
            </a:r>
          </a:p>
          <a:p>
            <a:pPr algn="just"/>
            <a:r>
              <a:rPr lang="sl-SI" sz="2000" dirty="0" smtClean="0">
                <a:solidFill>
                  <a:srgbClr val="FF0000"/>
                </a:solidFill>
              </a:rPr>
              <a:t>Dodatno stroški: </a:t>
            </a:r>
            <a:r>
              <a:rPr lang="sl-SI" sz="2000" dirty="0" smtClean="0"/>
              <a:t>obveznost plačevanja stroškov ravnanja z odpadno embalažo širi na tiste med njimi, ki dajejo v promet plastične nosilne vrečke.</a:t>
            </a:r>
          </a:p>
          <a:p>
            <a:r>
              <a:rPr lang="sl-SI" sz="2000" dirty="0" smtClean="0">
                <a:solidFill>
                  <a:srgbClr val="FF0000"/>
                </a:solidFill>
              </a:rPr>
              <a:t>Ukrepi za </a:t>
            </a:r>
            <a:r>
              <a:rPr lang="sl-SI" sz="2000" dirty="0" smtClean="0"/>
              <a:t>doseganje ciljev recikliranja in predelave OE, ukrepi za preprečevanje nastajanja odpadne embalaže, vključno z ukrepi za spodbujanje sistemov za ponovno uporabo embalaže, ki jo je mogoče ponovno uporabiti na okolju varen način </a:t>
            </a:r>
            <a:r>
              <a:rPr lang="sl-SI" sz="2000" dirty="0" smtClean="0">
                <a:solidFill>
                  <a:srgbClr val="FF0000"/>
                </a:solidFill>
              </a:rPr>
              <a:t>Ministrstvo z objavo na svojih spletnih straneh s temi ukrepi seznani uporabnike embalaže, zlasti potrošnike</a:t>
            </a:r>
            <a:r>
              <a:rPr lang="sl-SI" sz="2000" dirty="0" smtClean="0"/>
              <a:t>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xmlns="" val="34222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467544" y="836712"/>
            <a:ext cx="40324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Predelava, ponovna uporaba in recikliranje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(b) v odstavku 1 se dodajo naslednje točke (f) do (i):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(f) najpozneje do 31. decembra 2025 se bo za ponovno uporabo pripravilo in recikliralo vsaj 65 masnih % vse odpadne embalaže;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(g) najpozneje do 31. decembra 2025 bodo izpolnjeni naslednji minimalni ciljni masni deleži priprave za ponovno uporabo in recikliranje naslednjih posebnih materialov, ki jih vsebuje odpadna embalaža: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(i) 55 % plastike; 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sl-SI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60 % lesa;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sl-SI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75 % železnih kovin;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(iv) 75 % aluminija;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(v) 75 % stekla;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(vi) 75 % papirja in kartona;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4572000" y="671691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/>
              <a:t>1) Pri ravnanju z odpadno embalažo, ki nastane z dajanjem embalaže ali embaliranega blaga v promet, morajo biti zagotovljeni naslednji okoljski cilji:</a:t>
            </a:r>
          </a:p>
          <a:p>
            <a:r>
              <a:rPr lang="sl-SI" dirty="0" smtClean="0"/>
              <a:t>1. zagotoviti je treba predelavo odpadne embalaže, vključno z energetsko predelavo za najmanj 60 odstotkov celotne mase odpadne embalaže;</a:t>
            </a:r>
          </a:p>
          <a:p>
            <a:r>
              <a:rPr lang="sl-SI" dirty="0" smtClean="0"/>
              <a:t>2. reciklirati je treba med najmanj 55 odstotki in največ 80 odstotki celotne mase odpadne embalaže;</a:t>
            </a:r>
          </a:p>
          <a:p>
            <a:r>
              <a:rPr lang="sl-SI" dirty="0" smtClean="0"/>
              <a:t>3. za posamezno vrsto embalažnega materiala, vsebovanega v celotni masi odpadne embalaže, je treba zagotoviti najmanj naslednje deleže recikliranja:</a:t>
            </a:r>
          </a:p>
          <a:p>
            <a:r>
              <a:rPr lang="sl-SI" dirty="0" smtClean="0"/>
              <a:t>a) 60 odstotkov mase za steklo,</a:t>
            </a:r>
          </a:p>
          <a:p>
            <a:r>
              <a:rPr lang="sl-SI" dirty="0" smtClean="0"/>
              <a:t>b) 60 odstotkov mase za papir in karton,</a:t>
            </a:r>
          </a:p>
          <a:p>
            <a:r>
              <a:rPr lang="sl-SI" dirty="0" smtClean="0"/>
              <a:t>c) 50 odstotkov mase za kovine,</a:t>
            </a:r>
          </a:p>
          <a:p>
            <a:r>
              <a:rPr lang="sl-SI" dirty="0" smtClean="0"/>
              <a:t>d) 22,5 odstotkov mase za plastiko, pri čemer se upošteva le material, ki se ponovno reciklira v plastiko,</a:t>
            </a:r>
          </a:p>
          <a:p>
            <a:r>
              <a:rPr lang="sl-SI" dirty="0" smtClean="0"/>
              <a:t>e) 15 odstotkov mase za les.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691680" y="18864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b="1" dirty="0" smtClean="0">
                <a:solidFill>
                  <a:srgbClr val="0070C0"/>
                </a:solidFill>
              </a:rPr>
              <a:t> Direktiva o embalaži in odpadni embalaži</a:t>
            </a:r>
            <a:endParaRPr lang="sl-SI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827584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(h) najpozneje do 31. decembra 2030 se bo za ponovno uporabo pripravilo in recikliralo vsaj 75 masnih % vse odpadne embalaže;</a:t>
            </a:r>
            <a:endParaRPr lang="sl-SI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(i) najpozneje do 31. decembra 2030 bodo izpolnjeni naslednji minimalni ciljni masni deleži priprave za ponovno uporabo in recikliranje naslednjih posebnih materialov, ki jih vsebuje odpadna embalaža:</a:t>
            </a:r>
            <a:endParaRPr lang="sl-SI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(i) 75 % lesa;</a:t>
            </a:r>
            <a:endParaRPr lang="sl-SI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sl-SI" dirty="0" err="1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sl-SI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85 % železnih kovin;</a:t>
            </a:r>
            <a:endParaRPr lang="sl-SI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sl-SI" dirty="0" err="1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sl-SI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85 % aluminija;</a:t>
            </a:r>
            <a:endParaRPr lang="sl-SI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(iv) 85 % stekla;</a:t>
            </a:r>
            <a:endParaRPr lang="sl-SI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(v) 85 % papirja in kartona.“;</a:t>
            </a:r>
            <a:endParaRPr lang="sl-SI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4048" y="2708920"/>
            <a:ext cx="3837112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Hvala za pozornost.</a:t>
            </a:r>
            <a:endParaRPr lang="sl-SI" dirty="0"/>
          </a:p>
        </p:txBody>
      </p:sp>
      <p:pic>
        <p:nvPicPr>
          <p:cNvPr id="7170" name="Picture 2" descr="D:\ODPADKI\OE\vrečke\risbe iz zgibanke\MOP_vrecke_besedilna6r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45465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1"/>
                </a:solidFill>
              </a:rPr>
              <a:t>VZROKI za spremembo Uredbe OE</a:t>
            </a:r>
            <a:endParaRPr lang="sl-SI" sz="3200" b="1" dirty="0">
              <a:solidFill>
                <a:schemeClr val="accent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l-SI" dirty="0"/>
              <a:t>prenos Direktive (EU) 2015/720 o spremembi Direktive 94/62/ES o embalaži in odpadni embalaži glede zmanjšanja potrošnje lahkih plastičnih nosilnih </a:t>
            </a:r>
            <a:r>
              <a:rPr lang="sl-SI" dirty="0" smtClean="0"/>
              <a:t>vrečk</a:t>
            </a:r>
            <a:r>
              <a:rPr lang="sl-SI" dirty="0"/>
              <a:t>,</a:t>
            </a:r>
            <a:endParaRPr lang="sl-SI" dirty="0" smtClean="0"/>
          </a:p>
          <a:p>
            <a:pPr algn="just"/>
            <a:r>
              <a:rPr lang="sl-SI" dirty="0"/>
              <a:t>u</a:t>
            </a:r>
            <a:r>
              <a:rPr lang="sl-SI" dirty="0" smtClean="0"/>
              <a:t>skladitev predpisa </a:t>
            </a:r>
            <a:r>
              <a:rPr lang="sl-SI" dirty="0"/>
              <a:t>z drugimi predpisi, ki urejajo odpadke in </a:t>
            </a:r>
            <a:r>
              <a:rPr lang="sl-SI" dirty="0" smtClean="0"/>
              <a:t>kemikalije,</a:t>
            </a:r>
          </a:p>
          <a:p>
            <a:pPr algn="just"/>
            <a:r>
              <a:rPr lang="sl-SI" dirty="0" smtClean="0"/>
              <a:t>bolj </a:t>
            </a:r>
            <a:r>
              <a:rPr lang="sl-SI" dirty="0"/>
              <a:t>učinkovit nadzor glede prevzemanja odpadne embalaže od izvajalcev javne </a:t>
            </a:r>
            <a:r>
              <a:rPr lang="sl-SI" dirty="0" smtClean="0"/>
              <a:t>službe, </a:t>
            </a:r>
          </a:p>
          <a:p>
            <a:pPr algn="just"/>
            <a:r>
              <a:rPr lang="sl-SI" dirty="0" smtClean="0"/>
              <a:t>popravljalni ukrepi </a:t>
            </a:r>
            <a:r>
              <a:rPr lang="sl-SI" dirty="0"/>
              <a:t>glede embalaže in odpadne embalaže iz revizijskega poročila Računskega sodišča »Ravnanje s komunalnimi odpadki«, zlasti vzpostavitve evidence vseh oseb, ki dajejo embalažo v promet, zbiranja in obdelave podatkov o skupni masi embalaže, dane v promet, po vrstah embalažnih materialov ter priprave letne analize ravnanja z embalažo in odpadno embalažo.</a:t>
            </a:r>
          </a:p>
          <a:p>
            <a:pPr algn="just"/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1"/>
                </a:solidFill>
              </a:rPr>
              <a:t>Prenos Direktive 2015/720/EU</a:t>
            </a:r>
            <a:endParaRPr lang="sl-SI" sz="3200" b="1" dirty="0">
              <a:solidFill>
                <a:schemeClr val="accent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760640"/>
          </a:xfrm>
        </p:spPr>
        <p:txBody>
          <a:bodyPr>
            <a:noAutofit/>
          </a:bodyPr>
          <a:lstStyle/>
          <a:p>
            <a:pPr algn="just"/>
            <a:r>
              <a:rPr lang="sl-SI" sz="2400" dirty="0" smtClean="0"/>
              <a:t>okoljski cilj:   </a:t>
            </a:r>
            <a:r>
              <a:rPr lang="sl-SI" sz="2400" dirty="0"/>
              <a:t>zmanjšati </a:t>
            </a:r>
            <a:r>
              <a:rPr lang="sl-SI" sz="2400" dirty="0">
                <a:solidFill>
                  <a:srgbClr val="FF0000"/>
                </a:solidFill>
              </a:rPr>
              <a:t>letno raven potrošnje lahkih plastičnih nosilnih </a:t>
            </a:r>
            <a:r>
              <a:rPr lang="sl-SI" sz="2400" dirty="0" smtClean="0">
                <a:solidFill>
                  <a:srgbClr val="FF0000"/>
                </a:solidFill>
              </a:rPr>
              <a:t>vrečk</a:t>
            </a:r>
            <a:endParaRPr lang="sl-SI" sz="2400" dirty="0" smtClean="0"/>
          </a:p>
          <a:p>
            <a:pPr marL="0" indent="0" algn="just">
              <a:buNone/>
            </a:pPr>
            <a:r>
              <a:rPr lang="sl-SI" sz="2400" dirty="0"/>
              <a:t>	</a:t>
            </a:r>
            <a:r>
              <a:rPr lang="sl-SI" sz="2400" dirty="0" smtClean="0"/>
              <a:t>	pod </a:t>
            </a:r>
            <a:r>
              <a:rPr lang="sl-SI" sz="2400" dirty="0"/>
              <a:t>90 vrečk na osebo do 31. decembra 2019 in </a:t>
            </a:r>
            <a:r>
              <a:rPr lang="sl-SI" sz="2400" dirty="0" smtClean="0"/>
              <a:t>			pod </a:t>
            </a:r>
            <a:r>
              <a:rPr lang="sl-SI" sz="2400" dirty="0"/>
              <a:t>40 vrečk na osebo do 31. decembra 2025. </a:t>
            </a:r>
            <a:endParaRPr lang="sl-SI" sz="2400" dirty="0" smtClean="0"/>
          </a:p>
          <a:p>
            <a:pPr algn="just"/>
            <a:endParaRPr lang="sl-SI" sz="2400" dirty="0"/>
          </a:p>
          <a:p>
            <a:pPr algn="just"/>
            <a:r>
              <a:rPr lang="sl-SI" sz="2400" dirty="0" smtClean="0"/>
              <a:t>1</a:t>
            </a:r>
            <a:r>
              <a:rPr lang="sl-SI" sz="2400" dirty="0"/>
              <a:t>. januarjem 2019 </a:t>
            </a:r>
            <a:r>
              <a:rPr lang="sl-SI" sz="2400" dirty="0" smtClean="0"/>
              <a:t>na </a:t>
            </a:r>
            <a:r>
              <a:rPr lang="sl-SI" sz="2400" dirty="0"/>
              <a:t>vseh prodajnih mestih </a:t>
            </a:r>
            <a:r>
              <a:rPr lang="sl-SI" sz="2400" dirty="0" smtClean="0"/>
              <a:t>PREPOVED brezplačnih plastičnih nosilnih vrečk, </a:t>
            </a:r>
            <a:r>
              <a:rPr lang="sl-SI" sz="2400" u="sng" dirty="0"/>
              <a:t>ne glede na debelino njihove stene</a:t>
            </a:r>
            <a:r>
              <a:rPr lang="sl-SI" sz="2400" u="sng" dirty="0" smtClean="0"/>
              <a:t>. </a:t>
            </a:r>
          </a:p>
          <a:p>
            <a:pPr algn="just"/>
            <a:endParaRPr lang="sl-SI" sz="2400" dirty="0"/>
          </a:p>
          <a:p>
            <a:pPr algn="just"/>
            <a:r>
              <a:rPr lang="sl-SI" sz="2400" dirty="0" smtClean="0"/>
              <a:t>NAMEN TEGA UKREPA: </a:t>
            </a:r>
          </a:p>
          <a:p>
            <a:pPr lvl="1" algn="just"/>
            <a:r>
              <a:rPr lang="sl-SI" sz="2000" dirty="0" smtClean="0"/>
              <a:t>spodbujanje </a:t>
            </a:r>
            <a:r>
              <a:rPr lang="sl-SI" sz="2000" dirty="0"/>
              <a:t>trajnega zmanjšanja potrošnje lahkih plastičnih nosilnih </a:t>
            </a:r>
            <a:r>
              <a:rPr lang="sl-SI" sz="2000" dirty="0" smtClean="0"/>
              <a:t>vrečk,</a:t>
            </a:r>
          </a:p>
          <a:p>
            <a:pPr lvl="1" algn="just"/>
            <a:r>
              <a:rPr lang="sl-SI" sz="2000" dirty="0" smtClean="0"/>
              <a:t>hkratno </a:t>
            </a:r>
            <a:r>
              <a:rPr lang="sl-SI" sz="2000" dirty="0"/>
              <a:t>preprečevanje splošnega povečanja proizvodnje embalaže in </a:t>
            </a:r>
            <a:endParaRPr lang="sl-SI" sz="2000" dirty="0" smtClean="0"/>
          </a:p>
          <a:p>
            <a:pPr lvl="1" algn="just"/>
            <a:r>
              <a:rPr lang="sl-SI" sz="2000" dirty="0" smtClean="0"/>
              <a:t>za </a:t>
            </a:r>
            <a:r>
              <a:rPr lang="sl-SI" sz="2000" dirty="0"/>
              <a:t>dosego okoljskega cilja zmanjševanja potrošnje lahkih plastičnih nosilnih vrečk.</a:t>
            </a:r>
          </a:p>
          <a:p>
            <a:pPr algn="just"/>
            <a:endParaRPr lang="sl-SI" sz="2400" dirty="0" smtClean="0"/>
          </a:p>
          <a:p>
            <a:pPr marL="0" indent="0" algn="just">
              <a:buNone/>
            </a:pPr>
            <a:r>
              <a:rPr lang="sl-SI" sz="2400" dirty="0" smtClean="0"/>
              <a:t>		</a:t>
            </a:r>
            <a:endParaRPr lang="sl-SI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281936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 algn="just"/>
            <a:r>
              <a:rPr lang="sl-SI" sz="2000" dirty="0" smtClean="0">
                <a:solidFill>
                  <a:srgbClr val="FF0000"/>
                </a:solidFill>
              </a:rPr>
              <a:t>IZJEMA: </a:t>
            </a:r>
            <a:r>
              <a:rPr lang="sl-SI" sz="2000" dirty="0"/>
              <a:t>na prodajnem mestu blaga ali izdelkov </a:t>
            </a:r>
            <a:r>
              <a:rPr lang="sl-SI" sz="2000" dirty="0" smtClean="0"/>
              <a:t>so lahko </a:t>
            </a:r>
            <a:r>
              <a:rPr lang="sl-SI" sz="2000" dirty="0"/>
              <a:t>potrošnikom </a:t>
            </a:r>
            <a:r>
              <a:rPr lang="sl-SI" sz="2000" dirty="0">
                <a:solidFill>
                  <a:srgbClr val="FF0000"/>
                </a:solidFill>
              </a:rPr>
              <a:t>brezplačno</a:t>
            </a:r>
            <a:r>
              <a:rPr lang="sl-SI" sz="2000" dirty="0"/>
              <a:t> na voljo zelo lahke plastične nosilne </a:t>
            </a:r>
            <a:r>
              <a:rPr lang="sl-SI" sz="2000" dirty="0" smtClean="0"/>
              <a:t>vrečke (&lt;15 µm), </a:t>
            </a:r>
            <a:r>
              <a:rPr lang="sl-SI" sz="2000" dirty="0"/>
              <a:t>ki so namenjene za primarno embalažo živil, ki niso predpakirana, kot so zlasti sadje, zelenjava, ribe, meso in mesni izdelki, mlečni izdelki, sveže pripravljeni sendviči in druga sveže pripravljena živila, ki niso </a:t>
            </a:r>
            <a:r>
              <a:rPr lang="sl-SI" sz="2000" dirty="0" smtClean="0"/>
              <a:t>predpakirana.</a:t>
            </a:r>
          </a:p>
          <a:p>
            <a:pPr marL="457200" lvl="1" indent="0" algn="just">
              <a:buNone/>
            </a:pPr>
            <a:r>
              <a:rPr lang="sl-SI" sz="2000" b="1" dirty="0" smtClean="0">
                <a:solidFill>
                  <a:schemeClr val="accent1"/>
                </a:solidFill>
              </a:rPr>
              <a:t>Namen/upravičenost izjeme:</a:t>
            </a:r>
          </a:p>
          <a:p>
            <a:pPr lvl="1" algn="just"/>
            <a:r>
              <a:rPr lang="sl-SI" sz="2000" dirty="0" smtClean="0"/>
              <a:t>prenos </a:t>
            </a:r>
            <a:r>
              <a:rPr lang="sl-SI" sz="2000" dirty="0"/>
              <a:t>škodljivih </a:t>
            </a:r>
            <a:r>
              <a:rPr lang="sl-SI" sz="2000" dirty="0" smtClean="0"/>
              <a:t>snovi, </a:t>
            </a:r>
          </a:p>
          <a:p>
            <a:pPr lvl="1" algn="just"/>
            <a:r>
              <a:rPr lang="sl-SI" sz="2000" dirty="0" smtClean="0"/>
              <a:t>zavrže se manj </a:t>
            </a:r>
            <a:r>
              <a:rPr lang="sl-SI" sz="2000" dirty="0"/>
              <a:t>hrane, saj lahko potrošnik na prodajnem mestu izbere samo toliko kosov oziroma takšno količino živila, kot ga dejansko potrebuje. </a:t>
            </a:r>
            <a:endParaRPr lang="sl-SI" sz="2000" dirty="0" smtClean="0"/>
          </a:p>
          <a:p>
            <a:pPr algn="just"/>
            <a:r>
              <a:rPr lang="sl-SI" sz="2000" dirty="0" smtClean="0"/>
              <a:t>uporaba </a:t>
            </a:r>
            <a:r>
              <a:rPr lang="sl-SI" sz="2000" dirty="0"/>
              <a:t>zelo lahkih plastičnih nosilnih vrečk, ki </a:t>
            </a:r>
            <a:r>
              <a:rPr lang="sl-SI" sz="2000" dirty="0" smtClean="0"/>
              <a:t>pa so </a:t>
            </a:r>
            <a:r>
              <a:rPr lang="sl-SI" sz="2000" dirty="0"/>
              <a:t>namenjene </a:t>
            </a:r>
            <a:r>
              <a:rPr lang="sl-SI" sz="2000" dirty="0" smtClean="0"/>
              <a:t>oz. se bodo uporabljale za že pakirana živila </a:t>
            </a:r>
            <a:r>
              <a:rPr lang="sl-SI" sz="2000" dirty="0"/>
              <a:t>ali kot embalaža pakiranih ali nepakiranih neživilskih proizvodov (npr. čistila, </a:t>
            </a:r>
            <a:r>
              <a:rPr lang="sl-SI" sz="2000" dirty="0" smtClean="0"/>
              <a:t>oblačila) - izjema ne velja, za tovrstno uporabo bodo morale biti ZLPNV </a:t>
            </a:r>
            <a:r>
              <a:rPr lang="sl-SI" sz="2000" dirty="0" smtClean="0">
                <a:solidFill>
                  <a:srgbClr val="FF0000"/>
                </a:solidFill>
              </a:rPr>
              <a:t>plačljive</a:t>
            </a:r>
            <a:r>
              <a:rPr lang="sl-SI" sz="2000" dirty="0" smtClean="0"/>
              <a:t>.</a:t>
            </a:r>
          </a:p>
          <a:p>
            <a:pPr algn="just"/>
            <a:r>
              <a:rPr lang="sl-SI" sz="2000" dirty="0"/>
              <a:t>Distributerji ZLPNV morajo spremljati njihovo potrošnjo in o tem poročati </a:t>
            </a:r>
            <a:r>
              <a:rPr lang="sl-SI" sz="2000" dirty="0" smtClean="0"/>
              <a:t>ministrstvu enkrat letno, prvič za leto: 2019.</a:t>
            </a:r>
            <a:endParaRPr lang="sl-SI" sz="2000" dirty="0"/>
          </a:p>
          <a:p>
            <a:pPr marL="0" indent="0" algn="just">
              <a:buNone/>
            </a:pPr>
            <a:r>
              <a:rPr lang="sl-SI" sz="2000" dirty="0" smtClean="0"/>
              <a:t>--------------------------------------------------------------------------------------------------------------</a:t>
            </a:r>
          </a:p>
          <a:p>
            <a:pPr algn="just"/>
            <a:r>
              <a:rPr lang="sl-SI" sz="2000" dirty="0" smtClean="0"/>
              <a:t>Distributer na prodajnem mestu jasna pisna obvestila o ponudbi in ceniku (brezplačne, plačne, menjava staro za novo).</a:t>
            </a:r>
          </a:p>
          <a:p>
            <a:pPr algn="just"/>
            <a:endParaRPr lang="sl-SI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093296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0"/>
            <a:ext cx="8697144" cy="4525963"/>
          </a:xfrm>
        </p:spPr>
        <p:txBody>
          <a:bodyPr>
            <a:normAutofit/>
          </a:bodyPr>
          <a:lstStyle/>
          <a:p>
            <a:pPr algn="just"/>
            <a:r>
              <a:rPr lang="sl-SI" sz="2400" dirty="0" smtClean="0"/>
              <a:t>distributer lahko omogoči </a:t>
            </a:r>
            <a:r>
              <a:rPr lang="sl-SI" sz="2400" dirty="0"/>
              <a:t>potrošniku, da na prodajnem mestu brezplačno zamenja odpadno plastično nosilno vrečko, ki jo je kupil pri tem distributerju, za enako novo plastično nosilno vrečko. O tem mora potrošnike obveščati s pisnim obvestilom na prodajnem mestu. </a:t>
            </a:r>
            <a:endParaRPr lang="sl-SI" sz="2400" dirty="0" smtClean="0"/>
          </a:p>
          <a:p>
            <a:pPr algn="just"/>
            <a:r>
              <a:rPr lang="sl-SI" sz="2400" dirty="0"/>
              <a:t>z</a:t>
            </a:r>
            <a:r>
              <a:rPr lang="sl-SI" sz="2400" dirty="0" smtClean="0"/>
              <a:t>a te prevzete </a:t>
            </a:r>
            <a:r>
              <a:rPr lang="sl-SI" sz="2400" dirty="0"/>
              <a:t>odpadne plastične nosilne vrečke </a:t>
            </a:r>
            <a:r>
              <a:rPr lang="sl-SI" sz="2400" dirty="0" smtClean="0"/>
              <a:t>mora </a:t>
            </a:r>
            <a:r>
              <a:rPr lang="sl-SI" sz="2400" dirty="0"/>
              <a:t>distributer, ne glede na njihovo letno količino, izpolnjevati zahteve iz 24. člena te uredbe (prostor za prevzemanje in začasno skladiščenje po posameznih vrstah embalažnih </a:t>
            </a:r>
            <a:r>
              <a:rPr lang="sl-SI" sz="2400" dirty="0" smtClean="0"/>
              <a:t>materialov, brezplačna </a:t>
            </a:r>
            <a:r>
              <a:rPr lang="sl-SI" sz="2400" dirty="0"/>
              <a:t>oddaja OE DROE</a:t>
            </a:r>
            <a:r>
              <a:rPr lang="sl-SI" sz="2400" dirty="0" smtClean="0"/>
              <a:t>).</a:t>
            </a:r>
            <a:endParaRPr lang="sl-SI" sz="2400" dirty="0"/>
          </a:p>
          <a:p>
            <a:pPr algn="just"/>
            <a:endParaRPr lang="sl-SI" sz="2400" dirty="0"/>
          </a:p>
          <a:p>
            <a:pPr algn="just"/>
            <a:endParaRPr lang="sl-SI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466448"/>
            <a:ext cx="6555879" cy="339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24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404664"/>
            <a:ext cx="3960440" cy="60486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l-SI" sz="2400" dirty="0" smtClean="0"/>
              <a:t>Vsi </a:t>
            </a:r>
            <a:r>
              <a:rPr lang="sl-SI" sz="2400" dirty="0"/>
              <a:t>proizvajalci in pridobitelji plastičnih nosilnih vrečk, ne glede na debelino stene vrečk in ne glede na količino vse embalaže, ki jo dajo letno v promet, bodo morali zagotavljati predpisano ravnanje z odpadno embalažo</a:t>
            </a:r>
            <a:r>
              <a:rPr lang="sl-SI" sz="2400" dirty="0" smtClean="0"/>
              <a:t>.</a:t>
            </a:r>
          </a:p>
          <a:p>
            <a:pPr algn="just">
              <a:buNone/>
            </a:pPr>
            <a:endParaRPr lang="sl-SI" sz="2400" dirty="0" smtClean="0"/>
          </a:p>
          <a:p>
            <a:pPr algn="just">
              <a:buNone/>
            </a:pPr>
            <a:endParaRPr lang="sl-SI" sz="2400" dirty="0"/>
          </a:p>
          <a:p>
            <a:pPr algn="just">
              <a:buNone/>
            </a:pPr>
            <a:endParaRPr lang="sl-SI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-1"/>
            <a:ext cx="4752528" cy="685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l-SI" sz="2200" dirty="0"/>
              <a:t>Na novo se ureja </a:t>
            </a:r>
            <a:r>
              <a:rPr lang="sl-SI" sz="2200" dirty="0">
                <a:solidFill>
                  <a:srgbClr val="FF0000"/>
                </a:solidFill>
              </a:rPr>
              <a:t>tudi ozaveščanje potrošnikov </a:t>
            </a:r>
            <a:r>
              <a:rPr lang="sl-SI" sz="2200" dirty="0"/>
              <a:t>na institucionalni ravni o vplivu lahkih plastičnih nosilnih vrečk na okolje, s ciljem povečati ozaveščenost najširše javnosti o njihovem vplivu na okolje in končati sedanje dojemanje plastike kot neškodljivega in poceni </a:t>
            </a:r>
            <a:r>
              <a:rPr lang="sl-SI" sz="2200" dirty="0" smtClean="0"/>
              <a:t>blaga.</a:t>
            </a:r>
          </a:p>
          <a:p>
            <a:pPr algn="just"/>
            <a:r>
              <a:rPr lang="sl-SI" sz="2200" dirty="0" smtClean="0"/>
              <a:t>prispevek k odpravljanju </a:t>
            </a:r>
            <a:r>
              <a:rPr lang="sl-SI" sz="2200" dirty="0"/>
              <a:t>smetenja, spremembi vedenjskih vzorcev potrošnikov in </a:t>
            </a:r>
            <a:r>
              <a:rPr lang="sl-SI" sz="2200" dirty="0" smtClean="0"/>
              <a:t>spodbujanje preprečevanja </a:t>
            </a:r>
            <a:r>
              <a:rPr lang="sl-SI" sz="2200" dirty="0"/>
              <a:t>odpadkov.</a:t>
            </a:r>
          </a:p>
          <a:p>
            <a:pPr algn="just"/>
            <a:endParaRPr lang="sl-SI" sz="2200" dirty="0" smtClean="0"/>
          </a:p>
          <a:p>
            <a:pPr algn="just"/>
            <a:endParaRPr lang="sl-SI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0850"/>
            <a:ext cx="38481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34472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281936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Uskladitev predpisa z drugimi predpisi, ki urejajo kemikalije</a:t>
            </a: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256584"/>
          </a:xfrm>
        </p:spPr>
        <p:txBody>
          <a:bodyPr>
            <a:noAutofit/>
          </a:bodyPr>
          <a:lstStyle/>
          <a:p>
            <a:pPr algn="just"/>
            <a:r>
              <a:rPr lang="sl-SI" sz="2400" dirty="0"/>
              <a:t>spreminja opredelitev pojma »nevarno blago«, v katerem se črta sklic na oznake na embalaži, ki opozarjajo končnega uporabnika na to, da je blago </a:t>
            </a:r>
            <a:r>
              <a:rPr lang="sl-SI" sz="2400" dirty="0" smtClean="0"/>
              <a:t>strupeno „T“, </a:t>
            </a:r>
            <a:r>
              <a:rPr lang="sl-SI" sz="2400" dirty="0"/>
              <a:t>zelo </a:t>
            </a:r>
            <a:r>
              <a:rPr lang="sl-SI" sz="2400" dirty="0" smtClean="0"/>
              <a:t>strupeno „T+“ </a:t>
            </a:r>
            <a:r>
              <a:rPr lang="sl-SI" sz="2400" dirty="0"/>
              <a:t>ali </a:t>
            </a:r>
            <a:r>
              <a:rPr lang="sl-SI" sz="2400" dirty="0" smtClean="0"/>
              <a:t>eksplozivno „E“. </a:t>
            </a:r>
          </a:p>
          <a:p>
            <a:pPr lvl="7" algn="just"/>
            <a:endParaRPr lang="sl-SI" sz="1200" dirty="0" smtClean="0"/>
          </a:p>
          <a:p>
            <a:pPr lvl="7" algn="just"/>
            <a:endParaRPr lang="sl-SI" sz="1200" dirty="0"/>
          </a:p>
          <a:p>
            <a:pPr algn="just"/>
            <a:r>
              <a:rPr lang="sl-SI" sz="2400" dirty="0"/>
              <a:t>nevarno blago je blago, ki je nevarna kemikalija ali nevarni proizvod v skladu z zakonom, ki ureja kemikalije, ali ki vsebuje te nevarne kemikalije ali nevarne proizvode;</a:t>
            </a:r>
            <a:endParaRPr lang="sl-SI" sz="2400" dirty="0" smtClean="0"/>
          </a:p>
          <a:p>
            <a:pPr marL="0" indent="0" algn="just">
              <a:buNone/>
            </a:pPr>
            <a:endParaRPr lang="sl-SI" sz="2400" dirty="0"/>
          </a:p>
          <a:p>
            <a:pPr algn="just"/>
            <a:r>
              <a:rPr lang="sl-SI" sz="1800" dirty="0"/>
              <a:t>m</a:t>
            </a:r>
            <a:r>
              <a:rPr lang="sl-SI" sz="1800" dirty="0" smtClean="0"/>
              <a:t>erila </a:t>
            </a:r>
            <a:r>
              <a:rPr lang="sl-SI" sz="1800" dirty="0"/>
              <a:t>za nevarne kemikalije snovi ali </a:t>
            </a:r>
            <a:r>
              <a:rPr lang="sl-SI" sz="1800" dirty="0" smtClean="0"/>
              <a:t>zmesi so fizikalne </a:t>
            </a:r>
            <a:r>
              <a:rPr lang="sl-SI" sz="1800" dirty="0"/>
              <a:t>nevarnosti, nevarnosti za zdravje ali nevarnosti za </a:t>
            </a:r>
            <a:r>
              <a:rPr lang="sl-SI" sz="1800" dirty="0" smtClean="0"/>
              <a:t>okolje so </a:t>
            </a:r>
            <a:r>
              <a:rPr lang="sl-SI" sz="1800" dirty="0"/>
              <a:t>opredeljene v Prilogi I Uredbe (ES) št. 1272/2008 Evropskega parlamenta in Sveta z dne 16. decembra 2008 o razvrščanju, označevanju in pakiranju snovi ter zmesi, o spremembi in razveljavitvi direktiv 67/548/EGS in 1999/45/ES ter spremembi Uredbe (ES) št. 1907/2006 (UL L št. 353 z dne 31. 12. 2008, str. 1; v nadaljnjem besedilu: Uredba 1272/2008/ES</a:t>
            </a:r>
            <a:r>
              <a:rPr lang="sl-SI" sz="1800" dirty="0" smtClean="0"/>
              <a:t>).</a:t>
            </a:r>
          </a:p>
          <a:p>
            <a:pPr algn="just"/>
            <a:r>
              <a:rPr lang="sl-SI" sz="1800" dirty="0" smtClean="0"/>
              <a:t>nevarni </a:t>
            </a:r>
            <a:r>
              <a:rPr lang="sl-SI" sz="1800" dirty="0"/>
              <a:t>proizvodi pa so kemikalije, ki dobijo med proizvodnjo posebno obliko ali površino, ki bolj določa njihovo funkcijo kot njihova kemijska sestava in vsebujejo eno ali več nevarnih kemikalij.</a:t>
            </a:r>
          </a:p>
          <a:p>
            <a:pPr algn="just"/>
            <a:endParaRPr lang="sl-SI" sz="2400" dirty="0"/>
          </a:p>
        </p:txBody>
      </p:sp>
      <p:cxnSp>
        <p:nvCxnSpPr>
          <p:cNvPr id="5" name="Raven puščični povezovalnik 4"/>
          <p:cNvCxnSpPr/>
          <p:nvPr/>
        </p:nvCxnSpPr>
        <p:spPr>
          <a:xfrm>
            <a:off x="4225993" y="2278685"/>
            <a:ext cx="0" cy="36004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1"/>
                </a:solidFill>
              </a:rPr>
              <a:t>Učinkovit </a:t>
            </a:r>
            <a:r>
              <a:rPr lang="sl-SI" sz="3200" b="1" dirty="0">
                <a:solidFill>
                  <a:schemeClr val="accent1"/>
                </a:solidFill>
              </a:rPr>
              <a:t>nadzor glede prevzemanja odpadne embalaže od izvajalcev javne službe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984776" cy="460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59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1000</Words>
  <Application>Microsoft Office PowerPoint</Application>
  <PresentationFormat>Diaprojekcija na zaslonu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Officeova tema</vt:lpstr>
      <vt:lpstr>Uredba o spremembah in dopolnitvah Uredbe o ravnanju z embalažo in odpadno embalažo (Ur.l. RS, št. 35/17)</vt:lpstr>
      <vt:lpstr>VZROKI za spremembo Uredbe OE</vt:lpstr>
      <vt:lpstr>Prenos Direktive 2015/720/EU</vt:lpstr>
      <vt:lpstr>Diapozitiv 4</vt:lpstr>
      <vt:lpstr>Diapozitiv 5</vt:lpstr>
      <vt:lpstr>Diapozitiv 6</vt:lpstr>
      <vt:lpstr>Diapozitiv 7</vt:lpstr>
      <vt:lpstr>Uskladitev predpisa z drugimi predpisi, ki urejajo kemikalije</vt:lpstr>
      <vt:lpstr>Učinkovit nadzor glede prevzemanja odpadne embalaže od izvajalcev javne službe</vt:lpstr>
      <vt:lpstr>Diapozitiv 10</vt:lpstr>
      <vt:lpstr>Diapozitiv 11</vt:lpstr>
      <vt:lpstr>Diapozitiv 12</vt:lpstr>
      <vt:lpstr>Popravljalni ukrepi glede embalaže in odpadne embalaže iz revizijskega poročila Računskega sodišča »Ravnanje s komunalnimi odpadki«</vt:lpstr>
      <vt:lpstr>Diapozitiv 14</vt:lpstr>
      <vt:lpstr>Diapozitiv 15</vt:lpstr>
      <vt:lpstr>Hvala za pozornost.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Uredbo o spremembah in dopolnitvah Uredbe o ravnanju z embalažo in odpadno embalažo (Ur.l. RS, št. 35/17)</dc:title>
  <dc:creator>domzale</dc:creator>
  <cp:lastModifiedBy>domzale</cp:lastModifiedBy>
  <cp:revision>34</cp:revision>
  <cp:lastPrinted>2017-09-07T06:12:55Z</cp:lastPrinted>
  <dcterms:created xsi:type="dcterms:W3CDTF">2017-09-06T14:36:15Z</dcterms:created>
  <dcterms:modified xsi:type="dcterms:W3CDTF">2017-10-19T22:20:09Z</dcterms:modified>
</cp:coreProperties>
</file>